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32" r:id="rId3"/>
    <p:sldMasterId id="2147483804" r:id="rId4"/>
  </p:sldMasterIdLst>
  <p:sldIdLst>
    <p:sldId id="265" r:id="rId5"/>
    <p:sldId id="266" r:id="rId6"/>
    <p:sldId id="267" r:id="rId7"/>
    <p:sldId id="264" r:id="rId8"/>
    <p:sldId id="263" r:id="rId9"/>
    <p:sldId id="268" r:id="rId10"/>
    <p:sldId id="269" r:id="rId11"/>
    <p:sldId id="270"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10" d="100"/>
          <a:sy n="110" d="100"/>
        </p:scale>
        <p:origin x="16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3" Type="http://schemas.openxmlformats.org/officeDocument/2006/relationships/slideMaster" Target="slideMasters/slideMaster3.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viewProps" Target="viewProps.xml" /><Relationship Id="rId10" Type="http://schemas.openxmlformats.org/officeDocument/2006/relationships/slide" Target="slides/slide6.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B6F196C-B673-41F2-AB5A-64210A2A3F9E}" type="datetimeFigureOut">
              <a:rPr lang="ru-RU" smtClean="0"/>
              <a:pPr/>
              <a:t>27.04.2022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AFFC0D0-1577-4DE2-BDA8-C0425855E58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AFFC0D0-1577-4DE2-BDA8-C0425855E58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B6F196C-B673-41F2-AB5A-64210A2A3F9E}" type="datetimeFigureOut">
              <a:rPr lang="ru-RU" smtClean="0"/>
              <a:pPr/>
              <a:t>27.04.2022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9AFFC0D0-1577-4DE2-BDA8-C0425855E58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AB6F196C-B673-41F2-AB5A-64210A2A3F9E}" type="datetimeFigureOut">
              <a:rPr lang="ru-RU" smtClean="0"/>
              <a:pPr/>
              <a:t>27.04.2022</a:t>
            </a:fld>
            <a:endParaRPr lang="ru-RU"/>
          </a:p>
        </p:txBody>
      </p:sp>
      <p:sp>
        <p:nvSpPr>
          <p:cNvPr id="9" name="Номер слайда 8"/>
          <p:cNvSpPr>
            <a:spLocks noGrp="1"/>
          </p:cNvSpPr>
          <p:nvPr>
            <p:ph type="sldNum" sz="quarter" idx="15"/>
          </p:nvPr>
        </p:nvSpPr>
        <p:spPr/>
        <p:txBody>
          <a:bodyPr rtlCol="0"/>
          <a:lstStyle/>
          <a:p>
            <a:fld id="{9AFFC0D0-1577-4DE2-BDA8-C0425855E587}"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9AFFC0D0-1577-4DE2-BDA8-C0425855E5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FFC0D0-1577-4DE2-BDA8-C0425855E587}"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AB6F196C-B673-41F2-AB5A-64210A2A3F9E}" type="datetimeFigureOut">
              <a:rPr lang="ru-RU" smtClean="0"/>
              <a:pPr/>
              <a:t>27.04.2022</a:t>
            </a:fld>
            <a:endParaRPr lang="ru-RU"/>
          </a:p>
        </p:txBody>
      </p:sp>
      <p:sp>
        <p:nvSpPr>
          <p:cNvPr id="7" name="Номер слайда 6"/>
          <p:cNvSpPr>
            <a:spLocks noGrp="1"/>
          </p:cNvSpPr>
          <p:nvPr>
            <p:ph type="sldNum" sz="quarter" idx="11"/>
          </p:nvPr>
        </p:nvSpPr>
        <p:spPr/>
        <p:txBody>
          <a:bodyPr rtlCol="0"/>
          <a:lstStyle/>
          <a:p>
            <a:fld id="{9AFFC0D0-1577-4DE2-BDA8-C0425855E587}"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AB6F196C-B673-41F2-AB5A-64210A2A3F9E}" type="datetimeFigureOut">
              <a:rPr lang="ru-RU" smtClean="0"/>
              <a:pPr/>
              <a:t>27.04.2022</a:t>
            </a:fld>
            <a:endParaRPr lang="ru-RU"/>
          </a:p>
        </p:txBody>
      </p:sp>
      <p:sp>
        <p:nvSpPr>
          <p:cNvPr id="22" name="Номер слайда 21"/>
          <p:cNvSpPr>
            <a:spLocks noGrp="1"/>
          </p:cNvSpPr>
          <p:nvPr>
            <p:ph type="sldNum" sz="quarter" idx="15"/>
          </p:nvPr>
        </p:nvSpPr>
        <p:spPr/>
        <p:txBody>
          <a:bodyPr rtlCol="0"/>
          <a:lstStyle/>
          <a:p>
            <a:fld id="{9AFFC0D0-1577-4DE2-BDA8-C0425855E587}"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B6F196C-B673-41F2-AB5A-64210A2A3F9E}" type="datetimeFigureOut">
              <a:rPr lang="ru-RU" smtClean="0"/>
              <a:pPr/>
              <a:t>27.04.2022</a:t>
            </a:fld>
            <a:endParaRPr lang="ru-RU"/>
          </a:p>
        </p:txBody>
      </p:sp>
      <p:sp>
        <p:nvSpPr>
          <p:cNvPr id="18" name="Номер слайда 17"/>
          <p:cNvSpPr>
            <a:spLocks noGrp="1"/>
          </p:cNvSpPr>
          <p:nvPr>
            <p:ph type="sldNum" sz="quarter" idx="11"/>
          </p:nvPr>
        </p:nvSpPr>
        <p:spPr/>
        <p:txBody>
          <a:bodyPr rtlCol="0"/>
          <a:lstStyle/>
          <a:p>
            <a:fld id="{9AFFC0D0-1577-4DE2-BDA8-C0425855E587}"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FFC0D0-1577-4DE2-BDA8-C0425855E587}"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6F196C-B673-41F2-AB5A-64210A2A3F9E}" type="datetimeFigureOut">
              <a:rPr lang="ru-RU" smtClean="0"/>
              <a:pPr/>
              <a:t>27.04.2022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AB6F196C-B673-41F2-AB5A-64210A2A3F9E}"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B6F196C-B673-41F2-AB5A-64210A2A3F9E}" type="datetimeFigureOut">
              <a:rPr lang="ru-RU" smtClean="0"/>
              <a:pPr/>
              <a:t>27.04.2022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AFFC0D0-1577-4DE2-BDA8-C0425855E587}"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B6F196C-B673-41F2-AB5A-64210A2A3F9E}" type="datetimeFigureOut">
              <a:rPr lang="ru-RU" smtClean="0"/>
              <a:pPr/>
              <a:t>27.04.2022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AFFC0D0-1577-4DE2-BDA8-C0425855E5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6F196C-B673-41F2-AB5A-64210A2A3F9E}" type="datetimeFigureOut">
              <a:rPr lang="ru-RU" smtClean="0"/>
              <a:pPr/>
              <a:t>27.04.2022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FFC0D0-1577-4DE2-BDA8-C0425855E58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F196C-B673-41F2-AB5A-64210A2A3F9E}" type="datetimeFigureOut">
              <a:rPr lang="ru-RU" smtClean="0"/>
              <a:pPr/>
              <a:t>27.04.2022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C0D0-1577-4DE2-BDA8-C0425855E5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B6F196C-B673-41F2-AB5A-64210A2A3F9E}" type="datetimeFigureOut">
              <a:rPr lang="ru-RU" smtClean="0"/>
              <a:pPr/>
              <a:t>27.04.2022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AFFC0D0-1577-4DE2-BDA8-C0425855E5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2" Type="http://schemas.openxmlformats.org/officeDocument/2006/relationships/hyperlink" Target="https://melimde.com/iz-terbiesine-atisti-ndili-sapalardi-sipattaiz-parasatti-da-te.html" TargetMode="External" /><Relationship Id="rId1" Type="http://schemas.openxmlformats.org/officeDocument/2006/relationships/slideLayout" Target="../slideLayouts/slideLayout29.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40.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40.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40.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785794"/>
            <a:ext cx="7643866" cy="14287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lvl="0" algn="ctr" fontAlgn="base">
              <a:spcBef>
                <a:spcPct val="0"/>
              </a:spcBef>
              <a:spcAft>
                <a:spcPct val="0"/>
              </a:spcAft>
            </a:pPr>
            <a:r>
              <a:rPr kumimoji="0" lang="ru-RU" sz="3600" b="1" i="0" u="none" strike="noStrike" spc="150" normalizeH="0" baseline="0" dirty="0">
                <a:ln w="11430"/>
                <a:solidFill>
                  <a:srgbClr val="FF00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Педагог </a:t>
            </a:r>
            <a:r>
              <a:rPr kumimoji="0" lang="ru-RU" sz="3600" b="1" i="0" u="none" strike="noStrike" spc="150" normalizeH="0" baseline="0" dirty="0" err="1">
                <a:ln w="11430"/>
                <a:solidFill>
                  <a:srgbClr val="FF00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мәртебесі туралы</a:t>
            </a:r>
            <a:endParaRPr kumimoji="0" lang="ru-RU" sz="3600" b="1" i="0" u="none" strike="noStrike" spc="150" normalizeH="0" baseline="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ru-RU" b="1" i="0" u="none" strike="noStrike" spc="150" normalizeH="0" baseline="0" dirty="0" err="1">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Қазақстан Республикасының Заңы </a:t>
            </a:r>
            <a:r>
              <a:rPr kumimoji="0" lang="ru-RU" b="1" i="0" u="none" strike="noStrike" spc="150" normalizeH="0" baseline="0" dirty="0">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2019 </a:t>
            </a:r>
            <a:r>
              <a:rPr kumimoji="0" lang="ru-RU" b="1" i="0" u="none" strike="noStrike" spc="150" normalizeH="0" baseline="0" dirty="0" err="1">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жылғы </a:t>
            </a:r>
            <a:r>
              <a:rPr kumimoji="0" lang="ru-RU" b="1" i="0" u="none" strike="noStrike" spc="150" normalizeH="0" baseline="0" dirty="0">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27 </a:t>
            </a:r>
            <a:r>
              <a:rPr kumimoji="0" lang="ru-RU" b="1" i="0" u="none" strike="noStrike" spc="150" normalizeH="0" baseline="0" dirty="0" err="1">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желтоқсандағы </a:t>
            </a:r>
            <a:r>
              <a:rPr kumimoji="0" lang="ru-RU" b="1" i="0" u="none" strike="noStrike" spc="150" normalizeH="0" baseline="0" dirty="0">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 293-VІ ҚРЗ.</a:t>
            </a:r>
            <a:endParaRPr kumimoji="0" lang="ru-RU" sz="2000" b="1" i="0" u="none" strike="noStrike" spc="150" normalizeH="0" baseline="0" dirty="0">
              <a:ln w="11430"/>
              <a:solidFill>
                <a:srgbClr val="FFFF00"/>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4" name="Прямоугольник 3"/>
          <p:cNvSpPr/>
          <p:nvPr/>
        </p:nvSpPr>
        <p:spPr>
          <a:xfrm>
            <a:off x="285720" y="3714752"/>
            <a:ext cx="1928826" cy="164307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kk-KZ" sz="2800" b="1" dirty="0">
                <a:solidFill>
                  <a:srgbClr val="FF0000"/>
                </a:solidFill>
                <a:latin typeface="Times New Roman" pitchFamily="18" charset="0"/>
                <a:cs typeface="Times New Roman" pitchFamily="18" charset="0"/>
              </a:rPr>
              <a:t>Негізгі ұғымдар </a:t>
            </a:r>
            <a:endParaRPr lang="ru-RU" sz="2800" b="1" dirty="0">
              <a:solidFill>
                <a:srgbClr val="FF0000"/>
              </a:solidFill>
              <a:latin typeface="Times New Roman" pitchFamily="18" charset="0"/>
              <a:cs typeface="Times New Roman" pitchFamily="18" charset="0"/>
            </a:endParaRPr>
          </a:p>
        </p:txBody>
      </p:sp>
      <p:sp>
        <p:nvSpPr>
          <p:cNvPr id="6" name="Прямоугольник 5"/>
          <p:cNvSpPr/>
          <p:nvPr/>
        </p:nvSpPr>
        <p:spPr>
          <a:xfrm>
            <a:off x="3000364" y="2571744"/>
            <a:ext cx="5643602" cy="857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2800" b="1" dirty="0">
                <a:solidFill>
                  <a:srgbClr val="FF0000"/>
                </a:solidFill>
                <a:latin typeface="Times New Roman" pitchFamily="18" charset="0"/>
                <a:cs typeface="Times New Roman" pitchFamily="18" charset="0"/>
              </a:rPr>
              <a:t>Педагог </a:t>
            </a:r>
            <a:endParaRPr lang="ru-RU" sz="2800" b="1" dirty="0">
              <a:solidFill>
                <a:srgbClr val="FF0000"/>
              </a:solidFill>
              <a:latin typeface="Times New Roman" pitchFamily="18" charset="0"/>
              <a:cs typeface="Times New Roman" pitchFamily="18" charset="0"/>
            </a:endParaRPr>
          </a:p>
        </p:txBody>
      </p:sp>
      <p:sp>
        <p:nvSpPr>
          <p:cNvPr id="7" name="Прямоугольник 6"/>
          <p:cNvSpPr/>
          <p:nvPr/>
        </p:nvSpPr>
        <p:spPr>
          <a:xfrm>
            <a:off x="3000364" y="3643314"/>
            <a:ext cx="5643602" cy="857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2800" b="1" dirty="0">
                <a:solidFill>
                  <a:srgbClr val="FF0000"/>
                </a:solidFill>
                <a:latin typeface="Times New Roman" pitchFamily="18" charset="0"/>
                <a:cs typeface="Times New Roman" pitchFamily="18" charset="0"/>
              </a:rPr>
              <a:t>Педагогтік әдеп </a:t>
            </a:r>
            <a:endParaRPr lang="ru-RU" sz="2800" b="1" dirty="0">
              <a:solidFill>
                <a:srgbClr val="FF0000"/>
              </a:solidFill>
              <a:latin typeface="Times New Roman" pitchFamily="18" charset="0"/>
              <a:cs typeface="Times New Roman" pitchFamily="18" charset="0"/>
            </a:endParaRPr>
          </a:p>
        </p:txBody>
      </p:sp>
      <p:sp>
        <p:nvSpPr>
          <p:cNvPr id="8" name="Прямоугольник 7"/>
          <p:cNvSpPr/>
          <p:nvPr/>
        </p:nvSpPr>
        <p:spPr>
          <a:xfrm>
            <a:off x="3000364" y="4643446"/>
            <a:ext cx="5643602" cy="857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2800" b="1" dirty="0">
                <a:solidFill>
                  <a:srgbClr val="FF0000"/>
                </a:solidFill>
                <a:latin typeface="Times New Roman" pitchFamily="18" charset="0"/>
                <a:cs typeface="Times New Roman" pitchFamily="18" charset="0"/>
              </a:rPr>
              <a:t>Педагогтік әдеп жөніндегі кеңес </a:t>
            </a:r>
            <a:endParaRPr lang="ru-RU" sz="2800" b="1" dirty="0">
              <a:solidFill>
                <a:srgbClr val="FF0000"/>
              </a:solidFill>
              <a:latin typeface="Times New Roman" pitchFamily="18" charset="0"/>
              <a:cs typeface="Times New Roman" pitchFamily="18" charset="0"/>
            </a:endParaRPr>
          </a:p>
        </p:txBody>
      </p:sp>
      <p:sp>
        <p:nvSpPr>
          <p:cNvPr id="9" name="Прямоугольник 8"/>
          <p:cNvSpPr/>
          <p:nvPr/>
        </p:nvSpPr>
        <p:spPr>
          <a:xfrm>
            <a:off x="3071802" y="5786454"/>
            <a:ext cx="5643602" cy="857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2800" b="1" dirty="0">
                <a:solidFill>
                  <a:srgbClr val="FF0000"/>
                </a:solidFill>
                <a:latin typeface="Times New Roman" pitchFamily="18" charset="0"/>
                <a:cs typeface="Times New Roman" pitchFamily="18" charset="0"/>
              </a:rPr>
              <a:t>Тәлімгерлік </a:t>
            </a:r>
            <a:endParaRPr lang="ru-RU" sz="2800" b="1" dirty="0">
              <a:solidFill>
                <a:srgbClr val="FF0000"/>
              </a:solidFill>
              <a:latin typeface="Times New Roman" pitchFamily="18" charset="0"/>
              <a:cs typeface="Times New Roman" pitchFamily="18" charset="0"/>
            </a:endParaRPr>
          </a:p>
        </p:txBody>
      </p:sp>
      <p:cxnSp>
        <p:nvCxnSpPr>
          <p:cNvPr id="17" name="Прямая со стрелкой 16"/>
          <p:cNvCxnSpPr/>
          <p:nvPr/>
        </p:nvCxnSpPr>
        <p:spPr>
          <a:xfrm rot="5400000" flipH="1" flipV="1">
            <a:off x="1928794" y="3571876"/>
            <a:ext cx="128588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2285984" y="4071942"/>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2285984" y="4500570"/>
            <a:ext cx="57150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16200000" flipH="1">
            <a:off x="1857356" y="4929198"/>
            <a:ext cx="150019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071538" y="785794"/>
            <a:ext cx="7072362" cy="13573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3600" dirty="0">
                <a:solidFill>
                  <a:schemeClr val="tx1"/>
                </a:solidFill>
                <a:latin typeface="Times New Roman" pitchFamily="18" charset="0"/>
                <a:cs typeface="Times New Roman" pitchFamily="18" charset="0"/>
              </a:rPr>
              <a:t>5 – бап.</a:t>
            </a:r>
          </a:p>
          <a:p>
            <a:pPr algn="ctr"/>
            <a:r>
              <a:rPr lang="kk-KZ" sz="3600" dirty="0">
                <a:solidFill>
                  <a:schemeClr val="tx1"/>
                </a:solidFill>
                <a:latin typeface="Times New Roman" pitchFamily="18" charset="0"/>
                <a:cs typeface="Times New Roman" pitchFamily="18" charset="0"/>
              </a:rPr>
              <a:t> Педагогтік әдеп </a:t>
            </a:r>
          </a:p>
          <a:p>
            <a:pPr algn="ctr"/>
            <a:endParaRPr lang="ru-RU" b="1" dirty="0">
              <a:ln/>
              <a:solidFill>
                <a:schemeClr val="accent3"/>
              </a:solidFill>
            </a:endParaRPr>
          </a:p>
        </p:txBody>
      </p:sp>
      <p:sp>
        <p:nvSpPr>
          <p:cNvPr id="7" name="Скругленный прямоугольник 6"/>
          <p:cNvSpPr/>
          <p:nvPr/>
        </p:nvSpPr>
        <p:spPr>
          <a:xfrm>
            <a:off x="357158" y="2928934"/>
            <a:ext cx="2714644" cy="27860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base"/>
            <a:r>
              <a:rPr lang="ru-RU" b="1" dirty="0" err="1">
                <a:latin typeface="Times New Roman" pitchFamily="18" charset="0"/>
                <a:cs typeface="Times New Roman" pitchFamily="18" charset="0"/>
              </a:rPr>
              <a:t>Педагогтік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әдеп заңдылық, адалдық, жауапкершілік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жеке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адамның ар-намысы</a:t>
            </a:r>
            <a:r>
              <a:rPr lang="ru-RU" b="1" dirty="0">
                <a:latin typeface="Times New Roman" pitchFamily="18" charset="0"/>
                <a:cs typeface="Times New Roman" pitchFamily="18" charset="0"/>
              </a:rPr>
              <a:t> мен </a:t>
            </a:r>
            <a:r>
              <a:rPr lang="ru-RU" b="1" dirty="0" err="1">
                <a:latin typeface="Times New Roman" pitchFamily="18" charset="0"/>
                <a:cs typeface="Times New Roman" pitchFamily="18" charset="0"/>
              </a:rPr>
              <a:t>қадір-қасиетін құрметтеу қағидаттарына негізделеді</a:t>
            </a:r>
            <a:r>
              <a:rPr lang="ru-RU" b="1" dirty="0">
                <a:latin typeface="Times New Roman" pitchFamily="18" charset="0"/>
                <a:cs typeface="Times New Roman" pitchFamily="18" charset="0"/>
              </a:rPr>
              <a:t>.</a:t>
            </a:r>
          </a:p>
          <a:p>
            <a:pPr fontAlgn="base"/>
            <a:r>
              <a:rPr lang="ru-RU" dirty="0"/>
              <a:t>     </a:t>
            </a:r>
          </a:p>
        </p:txBody>
      </p:sp>
      <p:sp>
        <p:nvSpPr>
          <p:cNvPr id="8" name="Скругленный прямоугольник 7"/>
          <p:cNvSpPr/>
          <p:nvPr/>
        </p:nvSpPr>
        <p:spPr>
          <a:xfrm>
            <a:off x="3286116" y="2928934"/>
            <a:ext cx="2714644" cy="27860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err="1">
                <a:latin typeface="Times New Roman" pitchFamily="18" charset="0"/>
                <a:cs typeface="Times New Roman" pitchFamily="18" charset="0"/>
              </a:rPr>
              <a:t>Педагогтік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әдепті бұзу тәртіптік теріс</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қылық болып</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табылады</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және педагогті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Қазақстан Республикасының еңбек заңнамасына сәйкес тәртіптік жауаптылыққа алып</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келеді</a:t>
            </a:r>
            <a:r>
              <a:rPr lang="ru-RU" b="1" dirty="0">
                <a:latin typeface="Times New Roman" pitchFamily="18" charset="0"/>
                <a:cs typeface="Times New Roman" pitchFamily="18" charset="0"/>
              </a:rPr>
              <a:t>.</a:t>
            </a:r>
          </a:p>
        </p:txBody>
      </p:sp>
      <p:sp>
        <p:nvSpPr>
          <p:cNvPr id="9" name="Скругленный прямоугольник 8"/>
          <p:cNvSpPr/>
          <p:nvPr/>
        </p:nvSpPr>
        <p:spPr>
          <a:xfrm>
            <a:off x="6215074" y="2928934"/>
            <a:ext cx="2571768" cy="27860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err="1">
                <a:latin typeface="Times New Roman" pitchFamily="18" charset="0"/>
                <a:cs typeface="Times New Roman" pitchFamily="18" charset="0"/>
              </a:rPr>
              <a:t>Педагогтік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әдепті білім</a:t>
            </a:r>
            <a:r>
              <a:rPr lang="ru-RU" b="1" dirty="0">
                <a:latin typeface="Times New Roman" pitchFamily="18" charset="0"/>
                <a:cs typeface="Times New Roman" pitchFamily="18" charset="0"/>
              </a:rPr>
              <a:t> беру </a:t>
            </a:r>
            <a:r>
              <a:rPr lang="ru-RU" b="1" dirty="0" err="1">
                <a:latin typeface="Times New Roman" pitchFamily="18" charset="0"/>
                <a:cs typeface="Times New Roman" pitchFamily="18" charset="0"/>
              </a:rPr>
              <a:t>саласындағы уәкілетті </a:t>
            </a:r>
            <a:r>
              <a:rPr lang="ru-RU" b="1" dirty="0">
                <a:latin typeface="Times New Roman" pitchFamily="18" charset="0"/>
                <a:cs typeface="Times New Roman" pitchFamily="18" charset="0"/>
              </a:rPr>
              <a:t>орган </a:t>
            </a:r>
            <a:r>
              <a:rPr lang="ru-RU" b="1" dirty="0" err="1">
                <a:latin typeface="Times New Roman" pitchFamily="18" charset="0"/>
                <a:cs typeface="Times New Roman" pitchFamily="18" charset="0"/>
              </a:rPr>
              <a:t>бекітеді</a:t>
            </a:r>
            <a:endParaRPr lang="ru-RU" b="1" dirty="0">
              <a:latin typeface="Times New Roman" pitchFamily="18" charset="0"/>
              <a:cs typeface="Times New Roman" pitchFamily="18" charset="0"/>
            </a:endParaRPr>
          </a:p>
        </p:txBody>
      </p:sp>
      <p:cxnSp>
        <p:nvCxnSpPr>
          <p:cNvPr id="11" name="Прямая со стрелкой 10"/>
          <p:cNvCxnSpPr>
            <a:stCxn id="6" idx="2"/>
          </p:cNvCxnSpPr>
          <p:nvPr/>
        </p:nvCxnSpPr>
        <p:spPr>
          <a:xfrm rot="5400000">
            <a:off x="2768191" y="1017968"/>
            <a:ext cx="714380" cy="2964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2"/>
            <a:endCxn id="9" idx="0"/>
          </p:cNvCxnSpPr>
          <p:nvPr/>
        </p:nvCxnSpPr>
        <p:spPr>
          <a:xfrm rot="16200000" flipH="1">
            <a:off x="5661429" y="1089405"/>
            <a:ext cx="785818" cy="2893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2"/>
          </p:cNvCxnSpPr>
          <p:nvPr/>
        </p:nvCxnSpPr>
        <p:spPr>
          <a:xfrm rot="5400000">
            <a:off x="4232670" y="2482447"/>
            <a:ext cx="71438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4298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kk-KZ" sz="4000" dirty="0">
                <a:solidFill>
                  <a:srgbClr val="FFFF00"/>
                </a:solidFill>
                <a:latin typeface="Times New Roman" pitchFamily="18" charset="0"/>
                <a:cs typeface="Times New Roman" pitchFamily="18" charset="0"/>
              </a:rPr>
              <a:t>Педагогикалық этика дегеніміз не?</a:t>
            </a:r>
            <a:endParaRPr lang="ru-RU" sz="4000" dirty="0">
              <a:solidFill>
                <a:srgbClr val="FFFF00"/>
              </a:solidFill>
              <a:latin typeface="Times New Roman" pitchFamily="18" charset="0"/>
              <a:cs typeface="Times New Roman" pitchFamily="18" charset="0"/>
            </a:endParaRPr>
          </a:p>
        </p:txBody>
      </p:sp>
      <p:sp>
        <p:nvSpPr>
          <p:cNvPr id="4" name="Прямоугольник 3"/>
          <p:cNvSpPr/>
          <p:nvPr/>
        </p:nvSpPr>
        <p:spPr>
          <a:xfrm>
            <a:off x="0" y="1142984"/>
            <a:ext cx="9144000" cy="5715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dirty="0">
                <a:latin typeface="Times New Roman" pitchFamily="18" charset="0"/>
                <a:cs typeface="Times New Roman" pitchFamily="18" charset="0"/>
              </a:rPr>
              <a:t>Білім </a:t>
            </a:r>
            <a:r>
              <a:rPr lang="kk-KZ" sz="2000" dirty="0">
                <a:solidFill>
                  <a:schemeClr val="tx1"/>
                </a:solidFill>
                <a:latin typeface="Times New Roman" pitchFamily="18" charset="0"/>
                <a:cs typeface="Times New Roman" pitchFamily="18" charset="0"/>
                <a:hlinkClick r:id="rId2"/>
              </a:rPr>
              <a:t>- ел қазынасы</a:t>
            </a:r>
            <a:r>
              <a:rPr lang="kk-KZ" sz="2000" dirty="0">
                <a:solidFill>
                  <a:schemeClr val="tx1"/>
                </a:solidFill>
                <a:latin typeface="Times New Roman" pitchFamily="18" charset="0"/>
                <a:cs typeface="Times New Roman" pitchFamily="18" charset="0"/>
              </a:rPr>
              <a:t>, </a:t>
            </a:r>
            <a:r>
              <a:rPr lang="kk-KZ" sz="2000" dirty="0">
                <a:latin typeface="Times New Roman" pitchFamily="18" charset="0"/>
                <a:cs typeface="Times New Roman" pitchFamily="18" charset="0"/>
              </a:rPr>
              <a:t>халқымыздың білімділігі – еліміздің байлығының ең маңызды бөлігі. Қазақтың аса көрнекті қоғам қайраткері, ақын, аудармашы ғалымы Ахмет Байтұрсынов </a:t>
            </a:r>
            <a:r>
              <a:rPr lang="kk-KZ" sz="2000" dirty="0">
                <a:solidFill>
                  <a:srgbClr val="0070C0"/>
                </a:solidFill>
                <a:latin typeface="Times New Roman" pitchFamily="18" charset="0"/>
                <a:cs typeface="Times New Roman" pitchFamily="18" charset="0"/>
              </a:rPr>
              <a:t>«Ең әуелі мектепке керегі – білімді, әдістемеден хабардар, оқыта білетін мұғалім»</a:t>
            </a:r>
            <a:r>
              <a:rPr lang="kk-KZ" sz="2000" dirty="0">
                <a:latin typeface="Times New Roman" pitchFamily="18" charset="0"/>
                <a:cs typeface="Times New Roman" pitchFamily="18" charset="0"/>
              </a:rPr>
              <a:t> деген болатын.   Педагог – тәрбиеленушіге   үлгі болатын ,өмірдің сан алуан жолынан адаспай өтуде оған бағыт бағдар беріп, баланы адамгершілікке, еңбек сүйгіштікке, адалдыққа және басқа да сол сияқты ізгі қасиеттерге баулитын жан. Педагог   қызметтің өзіндік ерекшеліктерін әңгімелегенде оның мәдениетін айтпай кетуге болмайды. Адамдардың жан-жақты жетілулері адамның шығармашылық белсенділіктері мен мүмкіндіктерін дамыту мәдениеттіліктерін көрсете білудің нәтижесі. Мәдениеттілік, ой-өрістің кеңдігі адамның сөз саптауынан жақсы байқалады. Алдымен «мәдениет» деген түсінікке тоқталатын болсақ, мәдениет - деген ұғымға беті-қолын жуғаннан бастап, адамзат ақыл-ойының қазіргі жеткен ең соңғы биігіне дейінгі барлық ұғым енеді. Мәдениет туралы түсінікке әр ғалым әр түрлі анықтама береді. «Мәдениет, оқу-ағарту, ғылым, өнер т.б. рухани өмір табыстарының жиынтығы», – дейді тілші-ғалым М.Балақаев. </a:t>
            </a:r>
            <a:r>
              <a:rPr lang="kk-KZ" sz="2000" b="1" u="sng" dirty="0">
                <a:latin typeface="Times New Roman" pitchFamily="18" charset="0"/>
                <a:cs typeface="Times New Roman" pitchFamily="18" charset="0"/>
              </a:rPr>
              <a:t>Мәдениеттің өзі екіге бөлінеді: материалдық және рухани. </a:t>
            </a:r>
            <a:r>
              <a:rPr lang="kk-KZ" sz="2000" dirty="0">
                <a:latin typeface="Times New Roman" pitchFamily="18" charset="0"/>
                <a:cs typeface="Times New Roman" pitchFamily="18" charset="0"/>
              </a:rPr>
              <a:t>Соның ішінде рухани мәдениетке жатады:</a:t>
            </a:r>
            <a:endParaRPr lang="ru-RU" sz="2000" dirty="0">
              <a:latin typeface="Times New Roman" pitchFamily="18" charset="0"/>
              <a:cs typeface="Times New Roman" pitchFamily="18" charset="0"/>
            </a:endParaRP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57290" y="357166"/>
            <a:ext cx="6215106" cy="114300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5400" b="1" dirty="0">
                <a:ln/>
                <a:solidFill>
                  <a:srgbClr val="FFFF00"/>
                </a:solidFill>
                <a:latin typeface="Times New Roman" pitchFamily="18" charset="0"/>
                <a:cs typeface="Times New Roman" pitchFamily="18" charset="0"/>
              </a:rPr>
              <a:t>Рухани мәдениет  </a:t>
            </a:r>
            <a:endParaRPr lang="ru-RU" sz="5400" b="1" dirty="0">
              <a:ln/>
              <a:solidFill>
                <a:srgbClr val="FFFF00"/>
              </a:solidFill>
              <a:latin typeface="Times New Roman" pitchFamily="18" charset="0"/>
              <a:cs typeface="Times New Roman" pitchFamily="18" charset="0"/>
            </a:endParaRPr>
          </a:p>
        </p:txBody>
      </p:sp>
      <p:cxnSp>
        <p:nvCxnSpPr>
          <p:cNvPr id="4" name="Прямая со стрелкой 3"/>
          <p:cNvCxnSpPr/>
          <p:nvPr/>
        </p:nvCxnSpPr>
        <p:spPr>
          <a:xfrm rot="5400000">
            <a:off x="928662" y="1857364"/>
            <a:ext cx="928694" cy="500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Скругленный прямоугольник 4"/>
          <p:cNvSpPr/>
          <p:nvPr/>
        </p:nvSpPr>
        <p:spPr>
          <a:xfrm>
            <a:off x="214282" y="2786058"/>
            <a:ext cx="2071702" cy="27146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dirty="0">
                <a:solidFill>
                  <a:srgbClr val="002060"/>
                </a:solidFill>
                <a:latin typeface="Times New Roman" pitchFamily="18" charset="0"/>
                <a:cs typeface="Times New Roman" pitchFamily="18" charset="0"/>
              </a:rPr>
              <a:t>Ойлай білу мәдениеті</a:t>
            </a:r>
            <a:r>
              <a:rPr lang="kk-KZ" dirty="0">
                <a:solidFill>
                  <a:srgbClr val="FFFF00"/>
                </a:solidFill>
                <a:latin typeface="Times New Roman" pitchFamily="18" charset="0"/>
                <a:cs typeface="Times New Roman" pitchFamily="18" charset="0"/>
              </a:rPr>
              <a:t>-өмірге талдау жасап қиындықтардан арылу жолын таба білу, ақылға салу, жасампаздыққа жеткізу; </a:t>
            </a:r>
            <a:endParaRPr lang="ru-RU" dirty="0">
              <a:solidFill>
                <a:srgbClr val="FFFF00"/>
              </a:solidFill>
              <a:latin typeface="Times New Roman" pitchFamily="18" charset="0"/>
              <a:cs typeface="Times New Roman" pitchFamily="18" charset="0"/>
            </a:endParaRPr>
          </a:p>
        </p:txBody>
      </p:sp>
      <p:sp>
        <p:nvSpPr>
          <p:cNvPr id="7" name="Скругленный прямоугольник 6"/>
          <p:cNvSpPr/>
          <p:nvPr/>
        </p:nvSpPr>
        <p:spPr>
          <a:xfrm>
            <a:off x="4643438" y="2786058"/>
            <a:ext cx="2071702" cy="27146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dirty="0">
                <a:solidFill>
                  <a:srgbClr val="002060"/>
                </a:solidFill>
                <a:latin typeface="Times New Roman" pitchFamily="18" charset="0"/>
                <a:cs typeface="Times New Roman" pitchFamily="18" charset="0"/>
              </a:rPr>
              <a:t>Тіл мәдениеті </a:t>
            </a:r>
            <a:r>
              <a:rPr lang="kk-KZ" dirty="0">
                <a:solidFill>
                  <a:srgbClr val="FFFF00"/>
                </a:solidFill>
                <a:latin typeface="Times New Roman" pitchFamily="18" charset="0"/>
                <a:cs typeface="Times New Roman" pitchFamily="18" charset="0"/>
              </a:rPr>
              <a:t>– коммуникативтік қарым-қатынас кезінде тілдік тәсілдерді дұрыс ұйымдастырып, белгілі бір тәртіппен жүйелі қолдану; </a:t>
            </a:r>
            <a:endParaRPr lang="ru-RU" dirty="0">
              <a:solidFill>
                <a:srgbClr val="FFFF00"/>
              </a:solidFill>
              <a:latin typeface="Times New Roman" pitchFamily="18" charset="0"/>
              <a:cs typeface="Times New Roman" pitchFamily="18" charset="0"/>
            </a:endParaRPr>
          </a:p>
        </p:txBody>
      </p:sp>
      <p:sp>
        <p:nvSpPr>
          <p:cNvPr id="8" name="Скругленный прямоугольник 7"/>
          <p:cNvSpPr/>
          <p:nvPr/>
        </p:nvSpPr>
        <p:spPr>
          <a:xfrm>
            <a:off x="6858016" y="2786058"/>
            <a:ext cx="2071702" cy="27146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dirty="0">
                <a:solidFill>
                  <a:srgbClr val="002060"/>
                </a:solidFill>
                <a:latin typeface="Times New Roman" pitchFamily="18" charset="0"/>
                <a:cs typeface="Times New Roman" pitchFamily="18" charset="0"/>
              </a:rPr>
              <a:t>Сөйлеу мәдениеті </a:t>
            </a:r>
            <a:r>
              <a:rPr lang="kk-KZ" dirty="0">
                <a:solidFill>
                  <a:srgbClr val="FFFF00"/>
                </a:solidFill>
                <a:latin typeface="Times New Roman" pitchFamily="18" charset="0"/>
                <a:cs typeface="Times New Roman" pitchFamily="18" charset="0"/>
              </a:rPr>
              <a:t>– тілдік тәсілдердің ширау, жетілу дәрежесі.</a:t>
            </a:r>
            <a:endParaRPr lang="ru-RU" dirty="0">
              <a:solidFill>
                <a:srgbClr val="FFFF00"/>
              </a:solidFill>
              <a:latin typeface="Times New Roman" pitchFamily="18" charset="0"/>
              <a:cs typeface="Times New Roman" pitchFamily="18" charset="0"/>
            </a:endParaRPr>
          </a:p>
        </p:txBody>
      </p:sp>
      <p:sp>
        <p:nvSpPr>
          <p:cNvPr id="9" name="Скругленный прямоугольник 8"/>
          <p:cNvSpPr/>
          <p:nvPr/>
        </p:nvSpPr>
        <p:spPr>
          <a:xfrm>
            <a:off x="2428860" y="2786058"/>
            <a:ext cx="2071702" cy="27146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dirty="0">
                <a:solidFill>
                  <a:srgbClr val="002060"/>
                </a:solidFill>
                <a:latin typeface="Times New Roman" pitchFamily="18" charset="0"/>
                <a:cs typeface="Times New Roman" pitchFamily="18" charset="0"/>
              </a:rPr>
              <a:t>Педагогикалық мәдениет </a:t>
            </a:r>
            <a:r>
              <a:rPr lang="kk-KZ" dirty="0">
                <a:solidFill>
                  <a:srgbClr val="FFFF00"/>
                </a:solidFill>
                <a:latin typeface="Times New Roman" pitchFamily="18" charset="0"/>
                <a:cs typeface="Times New Roman" pitchFamily="18" charset="0"/>
              </a:rPr>
              <a:t>– ұзақ жылдар бойына жинақталған ең озық әс-әрекет, білім, үйрену нәтижесі;</a:t>
            </a:r>
            <a:endParaRPr lang="ru-RU" dirty="0">
              <a:solidFill>
                <a:srgbClr val="FFFF00"/>
              </a:solidFill>
              <a:latin typeface="Times New Roman" pitchFamily="18" charset="0"/>
              <a:cs typeface="Times New Roman" pitchFamily="18" charset="0"/>
            </a:endParaRPr>
          </a:p>
        </p:txBody>
      </p:sp>
      <p:cxnSp>
        <p:nvCxnSpPr>
          <p:cNvPr id="11" name="Прямая со стрелкой 10"/>
          <p:cNvCxnSpPr/>
          <p:nvPr/>
        </p:nvCxnSpPr>
        <p:spPr>
          <a:xfrm rot="5400000">
            <a:off x="2893207" y="2178835"/>
            <a:ext cx="9286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Прямая со стрелкой 11"/>
          <p:cNvCxnSpPr/>
          <p:nvPr/>
        </p:nvCxnSpPr>
        <p:spPr>
          <a:xfrm rot="5400000">
            <a:off x="5108579" y="2178041"/>
            <a:ext cx="9286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Прямая со стрелкой 13"/>
          <p:cNvCxnSpPr/>
          <p:nvPr/>
        </p:nvCxnSpPr>
        <p:spPr>
          <a:xfrm rot="16200000" flipH="1">
            <a:off x="7108049" y="1964521"/>
            <a:ext cx="928694" cy="428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25000">
              <a:srgbClr val="21D6E0"/>
            </a:gs>
            <a:gs pos="75000">
              <a:srgbClr val="0087E6"/>
            </a:gs>
            <a:gs pos="100000">
              <a:srgbClr val="005CBF"/>
            </a:gs>
          </a:gsLst>
          <a:lin ang="5400000" scaled="1"/>
          <a:tileRect/>
        </a:grad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1428728" y="428604"/>
            <a:ext cx="6429420" cy="8572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kk-KZ" sz="4800" dirty="0">
                <a:latin typeface="Times New Roman" pitchFamily="18" charset="0"/>
                <a:cs typeface="Times New Roman" pitchFamily="18" charset="0"/>
              </a:rPr>
              <a:t>Сөйлеу мәдениеті </a:t>
            </a:r>
            <a:endParaRPr lang="ru-RU" sz="4800" dirty="0">
              <a:latin typeface="Times New Roman" pitchFamily="18" charset="0"/>
              <a:cs typeface="Times New Roman" pitchFamily="18" charset="0"/>
            </a:endParaRPr>
          </a:p>
        </p:txBody>
      </p:sp>
      <p:sp>
        <p:nvSpPr>
          <p:cNvPr id="10" name="Вертикальный свиток 9"/>
          <p:cNvSpPr/>
          <p:nvPr/>
        </p:nvSpPr>
        <p:spPr>
          <a:xfrm>
            <a:off x="0" y="1428736"/>
            <a:ext cx="9144000" cy="5214974"/>
          </a:xfrm>
          <a:prstGeom prst="verticalScroll">
            <a:avLst/>
          </a:prstGeom>
        </p:spPr>
        <p:style>
          <a:lnRef idx="3">
            <a:schemeClr val="lt1"/>
          </a:lnRef>
          <a:fillRef idx="1">
            <a:schemeClr val="accent2"/>
          </a:fillRef>
          <a:effectRef idx="1">
            <a:schemeClr val="accent2"/>
          </a:effectRef>
          <a:fontRef idx="minor">
            <a:schemeClr val="lt1"/>
          </a:fontRef>
        </p:style>
        <p:txBody>
          <a:bodyPr rtlCol="0" anchor="ctr"/>
          <a:lstStyle/>
          <a:p>
            <a:pPr lvl="0" fontAlgn="base">
              <a:spcBef>
                <a:spcPct val="0"/>
              </a:spcBef>
              <a:spcAft>
                <a:spcPct val="0"/>
              </a:spcAft>
            </a:pPr>
            <a:r>
              <a:rPr lang="kk-KZ" sz="2200" b="1" dirty="0">
                <a:solidFill>
                  <a:schemeClr val="bg1"/>
                </a:solidFill>
                <a:latin typeface="Times New Roman" pitchFamily="18" charset="0"/>
                <a:ea typeface="Times New Roman" pitchFamily="18" charset="0"/>
                <a:cs typeface="Times New Roman" pitchFamily="18" charset="0"/>
              </a:rPr>
              <a:t>- </a:t>
            </a:r>
            <a:r>
              <a:rPr kumimoji="0" lang="kk-KZ" sz="2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сөздің жүйелі, түсінікті болуы; </a:t>
            </a:r>
            <a:endParaRPr kumimoji="0" lang="ru-RU" sz="2200" b="1" i="0" u="none" strike="noStrike" cap="none" normalizeH="0" baseline="0" dirty="0">
              <a:ln>
                <a:noFill/>
              </a:ln>
              <a:solidFill>
                <a:schemeClr val="bg1"/>
              </a:solidFill>
              <a:effectLst/>
              <a:latin typeface="Times New Roman" pitchFamily="18" charset="0"/>
              <a:cs typeface="Times New Roman" pitchFamily="18" charset="0"/>
            </a:endParaRPr>
          </a:p>
          <a:p>
            <a:pPr lvl="0" eaLnBrk="0" fontAlgn="base" hangingPunct="0">
              <a:spcBef>
                <a:spcPct val="0"/>
              </a:spcBef>
              <a:spcAft>
                <a:spcPct val="0"/>
              </a:spcAft>
            </a:pPr>
            <a:r>
              <a:rPr kumimoji="0" lang="kk-KZ" sz="2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сөздің тәрбиеленушінің жас ерекшелігіне сай құрылуы;</a:t>
            </a:r>
            <a:endParaRPr kumimoji="0" lang="ru-RU" sz="2200" b="1" i="0" u="none" strike="noStrike" cap="none" normalizeH="0" baseline="0" dirty="0">
              <a:ln>
                <a:noFill/>
              </a:ln>
              <a:solidFill>
                <a:schemeClr val="bg1"/>
              </a:solidFill>
              <a:effectLst/>
              <a:latin typeface="Times New Roman" pitchFamily="18" charset="0"/>
              <a:cs typeface="Times New Roman" pitchFamily="18" charset="0"/>
            </a:endParaRPr>
          </a:p>
          <a:p>
            <a:pPr lvl="0" eaLnBrk="0" fontAlgn="base" hangingPunct="0">
              <a:spcBef>
                <a:spcPct val="0"/>
              </a:spcBef>
              <a:spcAft>
                <a:spcPct val="0"/>
              </a:spcAft>
            </a:pPr>
            <a:r>
              <a:rPr kumimoji="0" lang="kk-KZ" sz="2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сөйлегенде дыбыстардың дұрыс айтылуы; </a:t>
            </a:r>
            <a:endParaRPr kumimoji="0" lang="ru-RU" sz="2200" b="1" i="0" u="none" strike="noStrike" cap="none" normalizeH="0" baseline="0" dirty="0">
              <a:ln>
                <a:noFill/>
              </a:ln>
              <a:solidFill>
                <a:schemeClr val="bg1"/>
              </a:solidFill>
              <a:effectLst/>
              <a:latin typeface="Times New Roman" pitchFamily="18" charset="0"/>
              <a:cs typeface="Times New Roman" pitchFamily="18" charset="0"/>
            </a:endParaRPr>
          </a:p>
          <a:p>
            <a:pPr lvl="0" eaLnBrk="0" fontAlgn="base" hangingPunct="0">
              <a:spcBef>
                <a:spcPct val="0"/>
              </a:spcBef>
              <a:spcAft>
                <a:spcPct val="0"/>
              </a:spcAft>
              <a:buFontTx/>
              <a:buChar char="-"/>
            </a:pPr>
            <a:r>
              <a:rPr kumimoji="0" lang="kk-KZ" sz="2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дауыс күшінің сақталуы;</a:t>
            </a:r>
          </a:p>
          <a:p>
            <a:r>
              <a:rPr lang="kk-KZ" sz="2200" b="1" dirty="0">
                <a:solidFill>
                  <a:schemeClr val="bg1"/>
                </a:solidFill>
                <a:latin typeface="Times New Roman" pitchFamily="18" charset="0"/>
                <a:cs typeface="Times New Roman" pitchFamily="18" charset="0"/>
              </a:rPr>
              <a:t>- сауатты, қатесіз жазу;</a:t>
            </a:r>
            <a:endParaRPr lang="ru-RU" sz="2200" b="1" dirty="0">
              <a:solidFill>
                <a:schemeClr val="bg1"/>
              </a:solidFill>
              <a:latin typeface="Times New Roman" pitchFamily="18" charset="0"/>
              <a:cs typeface="Times New Roman" pitchFamily="18" charset="0"/>
            </a:endParaRPr>
          </a:p>
          <a:p>
            <a:r>
              <a:rPr lang="kk-KZ" sz="2200" b="1" dirty="0">
                <a:solidFill>
                  <a:schemeClr val="bg1"/>
                </a:solidFill>
                <a:latin typeface="Times New Roman" pitchFamily="18" charset="0"/>
                <a:cs typeface="Times New Roman" pitchFamily="18" charset="0"/>
              </a:rPr>
              <a:t>- сөздердің тізбегін табиғи заңдылықтармен дыбыстау;</a:t>
            </a:r>
            <a:endParaRPr lang="ru-RU" sz="2200" b="1" dirty="0">
              <a:solidFill>
                <a:schemeClr val="bg1"/>
              </a:solidFill>
              <a:latin typeface="Times New Roman" pitchFamily="18" charset="0"/>
              <a:cs typeface="Times New Roman" pitchFamily="18" charset="0"/>
            </a:endParaRPr>
          </a:p>
          <a:p>
            <a:r>
              <a:rPr lang="kk-KZ" sz="2200" b="1" dirty="0">
                <a:solidFill>
                  <a:schemeClr val="bg1"/>
                </a:solidFill>
                <a:latin typeface="Times New Roman" pitchFamily="18" charset="0"/>
                <a:cs typeface="Times New Roman" pitchFamily="18" charset="0"/>
              </a:rPr>
              <a:t>- сөйлегенде сөз тұлғаларын сақтау, қосымша сөздерді өз орнымен қолдану;</a:t>
            </a:r>
            <a:endParaRPr lang="ru-RU" sz="2200" b="1" dirty="0">
              <a:solidFill>
                <a:schemeClr val="bg1"/>
              </a:solidFill>
              <a:latin typeface="Times New Roman" pitchFamily="18" charset="0"/>
              <a:cs typeface="Times New Roman" pitchFamily="18" charset="0"/>
            </a:endParaRPr>
          </a:p>
          <a:p>
            <a:r>
              <a:rPr lang="ru-RU" sz="2200" b="1" dirty="0">
                <a:solidFill>
                  <a:schemeClr val="bg1"/>
                </a:solidFill>
                <a:latin typeface="Times New Roman" pitchFamily="18" charset="0"/>
                <a:cs typeface="Times New Roman" pitchFamily="18" charset="0"/>
              </a:rPr>
              <a:t>- </a:t>
            </a:r>
            <a:r>
              <a:rPr lang="ru-RU" sz="2200" b="1" dirty="0" err="1">
                <a:solidFill>
                  <a:schemeClr val="bg1"/>
                </a:solidFill>
                <a:latin typeface="Times New Roman" pitchFamily="18" charset="0"/>
                <a:cs typeface="Times New Roman" pitchFamily="18" charset="0"/>
              </a:rPr>
              <a:t>сөйлеу әдебінің сақталуы;</a:t>
            </a:r>
            <a:endParaRPr kumimoji="0" lang="kk-KZ" sz="2200" b="1" i="0" u="none" strike="noStrike" cap="none" normalizeH="0" baseline="0" dirty="0">
              <a:ln>
                <a:noFill/>
              </a:ln>
              <a:solidFill>
                <a:schemeClr val="bg1"/>
              </a:solidFill>
              <a:effectLst/>
              <a:latin typeface="Times New Roman" pitchFamily="18" charset="0"/>
              <a:cs typeface="Times New Roman" pitchFamily="18"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6000">
              <a:schemeClr val="bg1"/>
            </a:gs>
            <a:gs pos="25000">
              <a:srgbClr val="21D6E0"/>
            </a:gs>
            <a:gs pos="75000">
              <a:srgbClr val="0087E6"/>
            </a:gs>
            <a:gs pos="100000">
              <a:srgbClr val="005CBF"/>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0"/>
            <a:ext cx="8643998" cy="2357430"/>
          </a:xfrm>
        </p:spPr>
        <p:txBody>
          <a:bodyPr>
            <a:noAutofit/>
          </a:bodyPr>
          <a:lstStyle/>
          <a:p>
            <a:pPr algn="ctr"/>
            <a:r>
              <a:rPr lang="ru-RU" sz="2400" dirty="0" err="1">
                <a:solidFill>
                  <a:schemeClr val="tx1">
                    <a:lumMod val="95000"/>
                    <a:lumOff val="5000"/>
                  </a:schemeClr>
                </a:solidFill>
                <a:latin typeface="+mn-lt"/>
              </a:rPr>
              <a:t>Педагогтың кәсіби қарым-қатынас мәдениеті </a:t>
            </a:r>
            <a:br>
              <a:rPr lang="ru-RU" sz="2400" dirty="0" err="1">
                <a:solidFill>
                  <a:schemeClr val="tx1">
                    <a:lumMod val="95000"/>
                    <a:lumOff val="5000"/>
                  </a:schemeClr>
                </a:solidFill>
                <a:latin typeface="+mn-lt"/>
              </a:rPr>
            </a:br>
            <a:r>
              <a:rPr lang="ru-RU" sz="2400" b="0" dirty="0" err="1">
                <a:solidFill>
                  <a:schemeClr val="tx1"/>
                </a:solidFill>
                <a:latin typeface="+mn-lt"/>
              </a:rPr>
              <a:t>Педагогикалық қарым-қатынас- қатынасты ұйымдастыру және дамыту</a:t>
            </a:r>
            <a:r>
              <a:rPr lang="ru-RU" sz="2400" b="0" dirty="0">
                <a:solidFill>
                  <a:schemeClr val="tx1"/>
                </a:solidFill>
                <a:latin typeface="+mn-lt"/>
              </a:rPr>
              <a:t> </a:t>
            </a:r>
            <a:r>
              <a:rPr lang="ru-RU" sz="2400" b="0" dirty="0" err="1">
                <a:solidFill>
                  <a:schemeClr val="tx1"/>
                </a:solidFill>
                <a:latin typeface="+mn-lt"/>
              </a:rPr>
              <a:t>процесі</a:t>
            </a:r>
            <a:r>
              <a:rPr lang="ru-RU" sz="2400" b="0" dirty="0">
                <a:solidFill>
                  <a:schemeClr val="tx1"/>
                </a:solidFill>
                <a:latin typeface="+mn-lt"/>
              </a:rPr>
              <a:t>, педагог пен </a:t>
            </a:r>
            <a:r>
              <a:rPr lang="ru-RU" sz="2400" b="0" dirty="0" err="1">
                <a:solidFill>
                  <a:schemeClr val="tx1"/>
                </a:solidFill>
                <a:latin typeface="+mn-lt"/>
              </a:rPr>
              <a:t>тәрбиеленушінің арасындағы өзара түсінушілік пен</a:t>
            </a:r>
            <a:r>
              <a:rPr lang="ru-RU" sz="2400" b="0" dirty="0">
                <a:solidFill>
                  <a:schemeClr val="tx1"/>
                </a:solidFill>
                <a:latin typeface="+mn-lt"/>
              </a:rPr>
              <a:t> </a:t>
            </a:r>
            <a:r>
              <a:rPr lang="ru-RU" sz="2400" b="0" dirty="0" err="1">
                <a:solidFill>
                  <a:schemeClr val="tx1"/>
                </a:solidFill>
                <a:latin typeface="+mn-lt"/>
              </a:rPr>
              <a:t>өзара іс-әрекет</a:t>
            </a:r>
            <a:r>
              <a:rPr lang="ru-RU" sz="2400" b="0" dirty="0">
                <a:solidFill>
                  <a:schemeClr val="tx1"/>
                </a:solidFill>
                <a:latin typeface="+mn-lt"/>
              </a:rPr>
              <a:t>.</a:t>
            </a:r>
            <a:br>
              <a:rPr lang="ru-RU" sz="2400" dirty="0">
                <a:solidFill>
                  <a:schemeClr val="tx1"/>
                </a:solidFill>
                <a:latin typeface="+mn-lt"/>
              </a:rPr>
            </a:br>
            <a:endParaRPr lang="ru-RU" sz="2400" dirty="0">
              <a:solidFill>
                <a:schemeClr val="tx1"/>
              </a:solidFill>
              <a:latin typeface="+mn-lt"/>
              <a:cs typeface="Times New Roman" pitchFamily="18" charset="0"/>
            </a:endParaRPr>
          </a:p>
        </p:txBody>
      </p:sp>
      <p:sp>
        <p:nvSpPr>
          <p:cNvPr id="3" name="Подзаголовок 2"/>
          <p:cNvSpPr>
            <a:spLocks noGrp="1"/>
          </p:cNvSpPr>
          <p:nvPr>
            <p:ph type="subTitle" idx="1"/>
          </p:nvPr>
        </p:nvSpPr>
        <p:spPr>
          <a:xfrm>
            <a:off x="357158" y="2071678"/>
            <a:ext cx="8786842" cy="4786322"/>
          </a:xfrm>
        </p:spPr>
        <p:txBody>
          <a:bodyPr>
            <a:normAutofit/>
          </a:bodyPr>
          <a:lstStyle/>
          <a:p>
            <a:pPr algn="l"/>
            <a:r>
              <a:rPr lang="ru-RU" sz="2000" b="1" dirty="0" err="1">
                <a:solidFill>
                  <a:srgbClr val="FFFF00"/>
                </a:solidFill>
              </a:rPr>
              <a:t>Педагогтың сөйлеу мәдениетінің ережелері</a:t>
            </a:r>
            <a:r>
              <a:rPr lang="ru-RU" sz="2000" b="1" dirty="0">
                <a:solidFill>
                  <a:srgbClr val="FFFF00"/>
                </a:solidFill>
              </a:rPr>
              <a:t>:</a:t>
            </a:r>
            <a:endParaRPr lang="ru-RU" sz="2000" dirty="0">
              <a:solidFill>
                <a:srgbClr val="FFFF00"/>
              </a:solidFill>
            </a:endParaRPr>
          </a:p>
          <a:p>
            <a:pPr algn="l"/>
            <a:r>
              <a:rPr lang="ru-RU" sz="2000" b="1" dirty="0">
                <a:solidFill>
                  <a:srgbClr val="FFFF00"/>
                </a:solidFill>
              </a:rPr>
              <a:t>1. </a:t>
            </a:r>
            <a:r>
              <a:rPr lang="ru-RU" sz="2000" b="1" dirty="0">
                <a:solidFill>
                  <a:schemeClr val="bg1"/>
                </a:solidFill>
              </a:rPr>
              <a:t>Педагог </a:t>
            </a:r>
            <a:r>
              <a:rPr lang="ru-RU" sz="2000" b="1" dirty="0" err="1">
                <a:solidFill>
                  <a:schemeClr val="bg1"/>
                </a:solidFill>
              </a:rPr>
              <a:t>қатты сөйлемеу қажет</a:t>
            </a:r>
            <a:r>
              <a:rPr lang="ru-RU" sz="2000" b="1" dirty="0">
                <a:solidFill>
                  <a:schemeClr val="bg1"/>
                </a:solidFill>
              </a:rPr>
              <a:t>, </a:t>
            </a:r>
            <a:r>
              <a:rPr lang="ru-RU" sz="2000" b="1" dirty="0" err="1">
                <a:solidFill>
                  <a:schemeClr val="bg1"/>
                </a:solidFill>
              </a:rPr>
              <a:t>бірақ </a:t>
            </a:r>
            <a:r>
              <a:rPr lang="ru-RU" sz="2000" b="1" dirty="0">
                <a:solidFill>
                  <a:schemeClr val="bg1"/>
                </a:solidFill>
              </a:rPr>
              <a:t>оны </a:t>
            </a:r>
            <a:r>
              <a:rPr lang="ru-RU" sz="2000" b="1" dirty="0" err="1">
                <a:solidFill>
                  <a:schemeClr val="bg1"/>
                </a:solidFill>
              </a:rPr>
              <a:t>бәрі </a:t>
            </a:r>
            <a:r>
              <a:rPr lang="ru-RU" sz="2000" b="1" dirty="0">
                <a:solidFill>
                  <a:schemeClr val="bg1"/>
                </a:solidFill>
              </a:rPr>
              <a:t>де </a:t>
            </a:r>
            <a:r>
              <a:rPr lang="ru-RU" sz="2000" b="1" dirty="0" err="1">
                <a:solidFill>
                  <a:schemeClr val="bg1"/>
                </a:solidFill>
              </a:rPr>
              <a:t>еститіндей</a:t>
            </a:r>
            <a:r>
              <a:rPr lang="ru-RU" sz="2000" b="1" dirty="0">
                <a:solidFill>
                  <a:schemeClr val="bg1"/>
                </a:solidFill>
              </a:rPr>
              <a:t> болу </a:t>
            </a:r>
            <a:r>
              <a:rPr lang="ru-RU" sz="2000" b="1" dirty="0" err="1">
                <a:solidFill>
                  <a:schemeClr val="bg1"/>
                </a:solidFill>
              </a:rPr>
              <a:t>керек</a:t>
            </a:r>
            <a:r>
              <a:rPr lang="ru-RU" sz="2000" b="1" dirty="0">
                <a:solidFill>
                  <a:schemeClr val="bg1"/>
                </a:solidFill>
              </a:rPr>
              <a:t>, </a:t>
            </a:r>
            <a:r>
              <a:rPr lang="ru-RU" sz="2000" b="1" dirty="0" err="1">
                <a:solidFill>
                  <a:schemeClr val="bg1"/>
                </a:solidFill>
              </a:rPr>
              <a:t>тыңдау</a:t>
            </a:r>
            <a:r>
              <a:rPr lang="ru-RU" sz="2000" b="1" dirty="0">
                <a:solidFill>
                  <a:schemeClr val="bg1"/>
                </a:solidFill>
              </a:rPr>
              <a:t> </a:t>
            </a:r>
            <a:r>
              <a:rPr lang="ru-RU" sz="2000" b="1" dirty="0" err="1">
                <a:solidFill>
                  <a:schemeClr val="bg1"/>
                </a:solidFill>
              </a:rPr>
              <a:t>процесі</a:t>
            </a:r>
            <a:r>
              <a:rPr lang="ru-RU" sz="2000" b="1" dirty="0">
                <a:solidFill>
                  <a:schemeClr val="bg1"/>
                </a:solidFill>
              </a:rPr>
              <a:t> </a:t>
            </a:r>
            <a:r>
              <a:rPr lang="ru-RU" sz="2000" b="1" dirty="0" err="1">
                <a:solidFill>
                  <a:schemeClr val="bg1"/>
                </a:solidFill>
              </a:rPr>
              <a:t>тәрбиеленушілердің</a:t>
            </a:r>
            <a:r>
              <a:rPr lang="kk-KZ" sz="2000" b="1" dirty="0">
                <a:solidFill>
                  <a:schemeClr val="bg1"/>
                </a:solidFill>
              </a:rPr>
              <a:t>  </a:t>
            </a:r>
            <a:r>
              <a:rPr lang="ru-RU" sz="2000" b="1" dirty="0" err="1">
                <a:solidFill>
                  <a:schemeClr val="bg1"/>
                </a:solidFill>
              </a:rPr>
              <a:t>күшпен зер</a:t>
            </a:r>
            <a:r>
              <a:rPr lang="ru-RU" sz="2000" b="1" dirty="0">
                <a:solidFill>
                  <a:schemeClr val="bg1"/>
                </a:solidFill>
              </a:rPr>
              <a:t> </a:t>
            </a:r>
            <a:r>
              <a:rPr lang="ru-RU" sz="2000" b="1" dirty="0" err="1">
                <a:solidFill>
                  <a:schemeClr val="bg1"/>
                </a:solidFill>
              </a:rPr>
              <a:t>салуын</a:t>
            </a:r>
            <a:r>
              <a:rPr lang="ru-RU" sz="2000" b="1" dirty="0">
                <a:solidFill>
                  <a:schemeClr val="bg1"/>
                </a:solidFill>
              </a:rPr>
              <a:t> </a:t>
            </a:r>
            <a:r>
              <a:rPr lang="ru-RU" sz="2000" b="1" dirty="0" err="1">
                <a:solidFill>
                  <a:schemeClr val="bg1"/>
                </a:solidFill>
              </a:rPr>
              <a:t>тудырмауы</a:t>
            </a:r>
            <a:r>
              <a:rPr lang="ru-RU" sz="2000" b="1" dirty="0">
                <a:solidFill>
                  <a:schemeClr val="bg1"/>
                </a:solidFill>
              </a:rPr>
              <a:t> </a:t>
            </a:r>
            <a:r>
              <a:rPr lang="ru-RU" sz="2000" b="1" dirty="0" err="1">
                <a:solidFill>
                  <a:schemeClr val="bg1"/>
                </a:solidFill>
              </a:rPr>
              <a:t>тиіс</a:t>
            </a:r>
            <a:r>
              <a:rPr lang="ru-RU" sz="2000" b="1" dirty="0">
                <a:solidFill>
                  <a:schemeClr val="bg1"/>
                </a:solidFill>
              </a:rPr>
              <a:t>.</a:t>
            </a:r>
          </a:p>
          <a:p>
            <a:pPr algn="l"/>
            <a:r>
              <a:rPr lang="ru-RU" sz="2000" b="1" dirty="0">
                <a:solidFill>
                  <a:srgbClr val="FFFF00"/>
                </a:solidFill>
              </a:rPr>
              <a:t>2. </a:t>
            </a:r>
            <a:r>
              <a:rPr lang="ru-RU" sz="2000" b="1" dirty="0">
                <a:solidFill>
                  <a:schemeClr val="bg1"/>
                </a:solidFill>
              </a:rPr>
              <a:t>Педагог </a:t>
            </a:r>
            <a:r>
              <a:rPr lang="ru-RU" sz="2000" b="1" dirty="0" err="1">
                <a:solidFill>
                  <a:schemeClr val="bg1"/>
                </a:solidFill>
              </a:rPr>
              <a:t>анық сөйлеу керек</a:t>
            </a:r>
            <a:r>
              <a:rPr lang="ru-RU" sz="2000" b="1" dirty="0">
                <a:solidFill>
                  <a:schemeClr val="bg1"/>
                </a:solidFill>
              </a:rPr>
              <a:t>.</a:t>
            </a:r>
          </a:p>
          <a:p>
            <a:pPr algn="l"/>
            <a:r>
              <a:rPr lang="ru-RU" sz="2000" b="1" dirty="0">
                <a:solidFill>
                  <a:srgbClr val="FFFF00"/>
                </a:solidFill>
              </a:rPr>
              <a:t>3. </a:t>
            </a:r>
            <a:r>
              <a:rPr lang="ru-RU" sz="2000" b="1" dirty="0" err="1">
                <a:solidFill>
                  <a:schemeClr val="bg1"/>
                </a:solidFill>
              </a:rPr>
              <a:t>Педагогтың сөйлеу жылдамдығы минутына</a:t>
            </a:r>
            <a:r>
              <a:rPr lang="ru-RU" sz="2000" b="1" dirty="0">
                <a:solidFill>
                  <a:schemeClr val="bg1"/>
                </a:solidFill>
              </a:rPr>
              <a:t> 120 </a:t>
            </a:r>
            <a:r>
              <a:rPr lang="ru-RU" sz="2000" b="1" dirty="0" err="1">
                <a:solidFill>
                  <a:schemeClr val="bg1"/>
                </a:solidFill>
              </a:rPr>
              <a:t>сөз</a:t>
            </a:r>
            <a:r>
              <a:rPr lang="ru-RU" sz="2000" b="1" dirty="0">
                <a:solidFill>
                  <a:schemeClr val="bg1"/>
                </a:solidFill>
              </a:rPr>
              <a:t>.</a:t>
            </a:r>
          </a:p>
          <a:p>
            <a:pPr algn="l"/>
            <a:r>
              <a:rPr lang="ru-RU" sz="2000" b="1" dirty="0">
                <a:solidFill>
                  <a:srgbClr val="FFFF00"/>
                </a:solidFill>
              </a:rPr>
              <a:t>4.</a:t>
            </a:r>
            <a:r>
              <a:rPr lang="ru-RU" sz="2000" b="1" dirty="0">
                <a:solidFill>
                  <a:schemeClr val="bg1"/>
                </a:solidFill>
              </a:rPr>
              <a:t> </a:t>
            </a:r>
            <a:r>
              <a:rPr lang="ru-RU" sz="2000" b="1" dirty="0" err="1">
                <a:solidFill>
                  <a:schemeClr val="bg1"/>
                </a:solidFill>
              </a:rPr>
              <a:t>Мәнерлі сөйлеу үшін логикалық және психологиялық паузаларды</a:t>
            </a:r>
            <a:r>
              <a:rPr lang="ru-RU" sz="2000" b="1" dirty="0">
                <a:solidFill>
                  <a:schemeClr val="bg1"/>
                </a:solidFill>
              </a:rPr>
              <a:t> </a:t>
            </a:r>
            <a:r>
              <a:rPr lang="ru-RU" sz="2000" b="1" dirty="0" err="1">
                <a:solidFill>
                  <a:schemeClr val="bg1"/>
                </a:solidFill>
              </a:rPr>
              <a:t>қолдана білу</a:t>
            </a:r>
            <a:r>
              <a:rPr lang="ru-RU" sz="2000" b="1" dirty="0">
                <a:solidFill>
                  <a:schemeClr val="bg1"/>
                </a:solidFill>
              </a:rPr>
              <a:t> </a:t>
            </a:r>
            <a:r>
              <a:rPr lang="ru-RU" sz="2000" b="1" dirty="0" err="1">
                <a:solidFill>
                  <a:schemeClr val="bg1"/>
                </a:solidFill>
              </a:rPr>
              <a:t>керек</a:t>
            </a:r>
            <a:r>
              <a:rPr lang="ru-RU" sz="2000" b="1" dirty="0">
                <a:solidFill>
                  <a:schemeClr val="bg1"/>
                </a:solidFill>
              </a:rPr>
              <a:t>. </a:t>
            </a:r>
            <a:r>
              <a:rPr lang="ru-RU" sz="2000" b="1" dirty="0" err="1">
                <a:solidFill>
                  <a:schemeClr val="bg1"/>
                </a:solidFill>
              </a:rPr>
              <a:t>Логикалық паузасыз</a:t>
            </a:r>
            <a:r>
              <a:rPr lang="ru-RU" sz="2000" b="1" dirty="0">
                <a:solidFill>
                  <a:schemeClr val="bg1"/>
                </a:solidFill>
              </a:rPr>
              <a:t> </a:t>
            </a:r>
            <a:r>
              <a:rPr lang="ru-RU" sz="2000" b="1" dirty="0" err="1">
                <a:solidFill>
                  <a:schemeClr val="bg1"/>
                </a:solidFill>
              </a:rPr>
              <a:t>сөйлеу тілі-сауатсыз</a:t>
            </a:r>
            <a:r>
              <a:rPr lang="ru-RU" sz="2000" b="1" dirty="0">
                <a:solidFill>
                  <a:schemeClr val="bg1"/>
                </a:solidFill>
              </a:rPr>
              <a:t>, ал </a:t>
            </a:r>
            <a:r>
              <a:rPr lang="ru-RU" sz="2000" b="1" dirty="0" err="1">
                <a:solidFill>
                  <a:schemeClr val="bg1"/>
                </a:solidFill>
              </a:rPr>
              <a:t>психологиялықсыз</a:t>
            </a:r>
            <a:r>
              <a:rPr lang="ru-RU" sz="2000" b="1" dirty="0">
                <a:solidFill>
                  <a:schemeClr val="bg1"/>
                </a:solidFill>
              </a:rPr>
              <a:t> – </a:t>
            </a:r>
            <a:r>
              <a:rPr lang="ru-RU" sz="2000" b="1" dirty="0" err="1">
                <a:solidFill>
                  <a:schemeClr val="bg1"/>
                </a:solidFill>
              </a:rPr>
              <a:t>түссіз болады</a:t>
            </a:r>
            <a:r>
              <a:rPr lang="ru-RU" sz="2000" b="1" dirty="0">
                <a:solidFill>
                  <a:schemeClr val="bg1"/>
                </a:solidFill>
              </a:rPr>
              <a:t>.</a:t>
            </a:r>
          </a:p>
          <a:p>
            <a:pPr algn="l"/>
            <a:r>
              <a:rPr lang="ru-RU" sz="2000" b="1" dirty="0">
                <a:solidFill>
                  <a:srgbClr val="FFFF00"/>
                </a:solidFill>
              </a:rPr>
              <a:t>5. </a:t>
            </a:r>
            <a:r>
              <a:rPr lang="ru-RU" sz="2000" b="1" dirty="0">
                <a:solidFill>
                  <a:schemeClr val="bg1"/>
                </a:solidFill>
              </a:rPr>
              <a:t>Педагог </a:t>
            </a:r>
            <a:r>
              <a:rPr lang="ru-RU" sz="2000" b="1" dirty="0" err="1">
                <a:solidFill>
                  <a:schemeClr val="bg1"/>
                </a:solidFill>
              </a:rPr>
              <a:t>интонациямен</a:t>
            </a:r>
            <a:r>
              <a:rPr lang="ru-RU" sz="2000" b="1" dirty="0">
                <a:solidFill>
                  <a:schemeClr val="bg1"/>
                </a:solidFill>
              </a:rPr>
              <a:t> </a:t>
            </a:r>
            <a:r>
              <a:rPr lang="ru-RU" sz="2000" b="1" dirty="0" err="1">
                <a:solidFill>
                  <a:schemeClr val="bg1"/>
                </a:solidFill>
              </a:rPr>
              <a:t>сөйлей білу</a:t>
            </a:r>
            <a:r>
              <a:rPr lang="ru-RU" sz="2000" b="1" dirty="0">
                <a:solidFill>
                  <a:schemeClr val="bg1"/>
                </a:solidFill>
              </a:rPr>
              <a:t> </a:t>
            </a:r>
            <a:r>
              <a:rPr lang="ru-RU" sz="2000" b="1" dirty="0" err="1">
                <a:solidFill>
                  <a:schemeClr val="bg1"/>
                </a:solidFill>
              </a:rPr>
              <a:t>керек</a:t>
            </a:r>
            <a:r>
              <a:rPr lang="ru-RU" sz="2000" b="1" dirty="0">
                <a:solidFill>
                  <a:schemeClr val="bg1"/>
                </a:solidFill>
              </a:rPr>
              <a:t>, </a:t>
            </a:r>
            <a:r>
              <a:rPr lang="ru-RU" sz="2000" b="1" dirty="0" err="1">
                <a:solidFill>
                  <a:schemeClr val="bg1"/>
                </a:solidFill>
              </a:rPr>
              <a:t>яғни</a:t>
            </a:r>
            <a:r>
              <a:rPr lang="ru-RU" sz="2000" b="1" dirty="0">
                <a:solidFill>
                  <a:schemeClr val="bg1"/>
                </a:solidFill>
              </a:rPr>
              <a:t> </a:t>
            </a:r>
            <a:r>
              <a:rPr lang="ru-RU" sz="2000" b="1" dirty="0" err="1">
                <a:solidFill>
                  <a:schemeClr val="bg1"/>
                </a:solidFill>
              </a:rPr>
              <a:t>логикалық екпінді</a:t>
            </a:r>
            <a:r>
              <a:rPr lang="ru-RU" sz="2000" b="1" dirty="0">
                <a:solidFill>
                  <a:schemeClr val="bg1"/>
                </a:solidFill>
              </a:rPr>
              <a:t> </a:t>
            </a:r>
            <a:r>
              <a:rPr lang="ru-RU" sz="2000" b="1" dirty="0" err="1">
                <a:solidFill>
                  <a:schemeClr val="bg1"/>
                </a:solidFill>
              </a:rPr>
              <a:t>қоя білу</a:t>
            </a:r>
            <a:r>
              <a:rPr lang="ru-RU" sz="2000" b="1" dirty="0">
                <a:solidFill>
                  <a:schemeClr val="bg1"/>
                </a:solidFill>
              </a:rPr>
              <a:t> </a:t>
            </a:r>
            <a:r>
              <a:rPr lang="ru-RU" sz="2000" b="1" dirty="0" err="1">
                <a:solidFill>
                  <a:schemeClr val="bg1"/>
                </a:solidFill>
              </a:rPr>
              <a:t>керек</a:t>
            </a:r>
            <a:r>
              <a:rPr lang="ru-RU" sz="2000" b="1" dirty="0">
                <a:solidFill>
                  <a:schemeClr val="bg1"/>
                </a:solidFill>
              </a:rPr>
              <a:t> , </a:t>
            </a:r>
            <a:r>
              <a:rPr lang="ru-RU" sz="2000" b="1" dirty="0" err="1">
                <a:solidFill>
                  <a:schemeClr val="bg1"/>
                </a:solidFill>
              </a:rPr>
              <a:t>айтылғанды жеткізу</a:t>
            </a:r>
            <a:r>
              <a:rPr lang="ru-RU" sz="2000" b="1" dirty="0">
                <a:solidFill>
                  <a:schemeClr val="bg1"/>
                </a:solidFill>
              </a:rPr>
              <a:t> </a:t>
            </a:r>
            <a:r>
              <a:rPr lang="ru-RU" sz="2000" b="1" dirty="0" err="1">
                <a:solidFill>
                  <a:schemeClr val="bg1"/>
                </a:solidFill>
              </a:rPr>
              <a:t>үшін кейбір</a:t>
            </a:r>
            <a:r>
              <a:rPr lang="ru-RU" sz="2000" b="1" dirty="0">
                <a:solidFill>
                  <a:schemeClr val="bg1"/>
                </a:solidFill>
              </a:rPr>
              <a:t> </a:t>
            </a:r>
            <a:r>
              <a:rPr lang="ru-RU" sz="2000" b="1" dirty="0" err="1">
                <a:solidFill>
                  <a:schemeClr val="bg1"/>
                </a:solidFill>
              </a:rPr>
              <a:t>сөздерді бөле білген</a:t>
            </a:r>
            <a:r>
              <a:rPr lang="ru-RU" sz="2000" b="1" dirty="0">
                <a:solidFill>
                  <a:schemeClr val="bg1"/>
                </a:solidFill>
              </a:rPr>
              <a:t> </a:t>
            </a:r>
            <a:r>
              <a:rPr lang="ru-RU" sz="2000" b="1" dirty="0" err="1">
                <a:solidFill>
                  <a:schemeClr val="bg1"/>
                </a:solidFill>
              </a:rPr>
              <a:t>жөн</a:t>
            </a:r>
            <a:r>
              <a:rPr lang="ru-RU" sz="2000" b="1" dirty="0">
                <a:solidFill>
                  <a:schemeClr val="bg1"/>
                </a:solidFill>
              </a:rPr>
              <a:t>.</a:t>
            </a:r>
          </a:p>
          <a:p>
            <a:pPr algn="l"/>
            <a:r>
              <a:rPr lang="ru-RU" sz="2000" b="1" dirty="0">
                <a:solidFill>
                  <a:srgbClr val="FFFF00"/>
                </a:solidFill>
              </a:rPr>
              <a:t>6.</a:t>
            </a:r>
            <a:r>
              <a:rPr lang="ru-RU" sz="2000" b="1" dirty="0">
                <a:solidFill>
                  <a:schemeClr val="bg1"/>
                </a:solidFill>
              </a:rPr>
              <a:t> </a:t>
            </a:r>
            <a:r>
              <a:rPr lang="ru-RU" sz="2000" b="1" dirty="0" err="1">
                <a:solidFill>
                  <a:schemeClr val="bg1"/>
                </a:solidFill>
              </a:rPr>
              <a:t>Әуенділік педагогқа жеке</a:t>
            </a:r>
            <a:r>
              <a:rPr lang="ru-RU" sz="2000" b="1" dirty="0">
                <a:solidFill>
                  <a:schemeClr val="bg1"/>
                </a:solidFill>
              </a:rPr>
              <a:t> дара </a:t>
            </a:r>
            <a:r>
              <a:rPr lang="ru-RU" sz="2000" b="1" dirty="0" err="1">
                <a:solidFill>
                  <a:schemeClr val="bg1"/>
                </a:solidFill>
              </a:rPr>
              <a:t>түс беріп</a:t>
            </a:r>
            <a:r>
              <a:rPr lang="ru-RU" sz="2000" b="1" dirty="0">
                <a:solidFill>
                  <a:schemeClr val="bg1"/>
                </a:solidFill>
              </a:rPr>
              <a:t>, </a:t>
            </a:r>
            <a:r>
              <a:rPr lang="ru-RU" sz="2000" b="1" dirty="0" err="1">
                <a:solidFill>
                  <a:schemeClr val="bg1"/>
                </a:solidFill>
              </a:rPr>
              <a:t>баланың</a:t>
            </a:r>
            <a:r>
              <a:rPr lang="ru-RU" sz="2000" b="1" dirty="0">
                <a:solidFill>
                  <a:schemeClr val="bg1"/>
                </a:solidFill>
              </a:rPr>
              <a:t> </a:t>
            </a:r>
            <a:r>
              <a:rPr lang="ru-RU" sz="2000" b="1" dirty="0" err="1">
                <a:solidFill>
                  <a:schemeClr val="bg1"/>
                </a:solidFill>
              </a:rPr>
              <a:t>эмоционалды</a:t>
            </a:r>
            <a:r>
              <a:rPr lang="ru-RU" sz="2000" b="1" dirty="0">
                <a:solidFill>
                  <a:schemeClr val="bg1"/>
                </a:solidFill>
              </a:rPr>
              <a:t> </a:t>
            </a:r>
            <a:r>
              <a:rPr lang="ru-RU" sz="2000" b="1" dirty="0" err="1">
                <a:solidFill>
                  <a:schemeClr val="bg1"/>
                </a:solidFill>
              </a:rPr>
              <a:t>жағдайына жақсы әсерін тигізеді</a:t>
            </a:r>
            <a:r>
              <a:rPr lang="ru-RU" sz="2000" b="1" dirty="0">
                <a:solidFill>
                  <a:schemeClr val="bg1"/>
                </a:solidFill>
              </a:rPr>
              <a:t>: </a:t>
            </a:r>
            <a:r>
              <a:rPr lang="ru-RU" sz="2000" b="1" dirty="0" err="1">
                <a:solidFill>
                  <a:schemeClr val="bg1"/>
                </a:solidFill>
              </a:rPr>
              <a:t>дәрттендiрiп</a:t>
            </a:r>
            <a:r>
              <a:rPr lang="ru-RU" sz="2000" b="1" dirty="0">
                <a:solidFill>
                  <a:schemeClr val="bg1"/>
                </a:solidFill>
              </a:rPr>
              <a:t>, </a:t>
            </a:r>
            <a:r>
              <a:rPr lang="ru-RU" sz="2000" b="1" dirty="0" err="1">
                <a:solidFill>
                  <a:schemeClr val="bg1"/>
                </a:solidFill>
              </a:rPr>
              <a:t>қызықтырып</a:t>
            </a:r>
            <a:r>
              <a:rPr lang="ru-RU" sz="2000" b="1" dirty="0">
                <a:solidFill>
                  <a:schemeClr val="bg1"/>
                </a:solidFill>
              </a:rPr>
              <a:t>, </a:t>
            </a:r>
            <a:r>
              <a:rPr lang="ru-RU" sz="2000" b="1" dirty="0" err="1">
                <a:solidFill>
                  <a:schemeClr val="bg1"/>
                </a:solidFill>
              </a:rPr>
              <a:t>тыныштандырады</a:t>
            </a:r>
            <a:r>
              <a:rPr lang="ru-RU" sz="2000" b="1" dirty="0">
                <a:solidFill>
                  <a:schemeClr val="bg1"/>
                </a:solidFill>
              </a:rPr>
              <a:t>.</a:t>
            </a:r>
          </a:p>
          <a:p>
            <a:pPr algn="l"/>
            <a:endParaRPr lang="ru-RU" sz="2000" b="1" dirty="0">
              <a:solidFill>
                <a:schemeClr val="bg1"/>
              </a:solidFill>
            </a:endParaRPr>
          </a:p>
          <a:p>
            <a:pPr algn="l"/>
            <a:endParaRPr lang="ru-RU" b="1" dirty="0">
              <a:solidFill>
                <a:schemeClr val="bg1"/>
              </a:solidFill>
            </a:endParaRPr>
          </a:p>
          <a:p>
            <a:pPr algn="l"/>
            <a:endParaRPr lang="ru-RU" dirty="0">
              <a:solidFill>
                <a:schemeClr val="bg1"/>
              </a:solidFill>
            </a:endParaRPr>
          </a:p>
        </p:txBody>
      </p:sp>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4929190" y="642918"/>
            <a:ext cx="4000496" cy="2286016"/>
          </a:xfrm>
          <a:prstGeom prst="rect">
            <a:avLst/>
          </a:prstGeom>
          <a:noFill/>
          <a:ln w="9525">
            <a:noFill/>
            <a:miter lim="800000"/>
            <a:headEnd/>
            <a:tailEnd/>
          </a:ln>
          <a:effectLst/>
        </p:spPr>
      </p:pic>
      <p:sp>
        <p:nvSpPr>
          <p:cNvPr id="74755" name="Rectangle 3"/>
          <p:cNvSpPr>
            <a:spLocks noChangeArrowheads="1"/>
          </p:cNvSpPr>
          <p:nvPr/>
        </p:nvSpPr>
        <p:spPr bwMode="auto">
          <a:xfrm>
            <a:off x="0" y="1"/>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1" u="sng" strike="noStrike" normalizeH="0" baseline="0" dirty="0">
                <a:ln w="50800"/>
                <a:effectLst>
                  <a:outerShdw blurRad="75057" dist="38100" dir="5400000" sy="-20000" rotWithShape="0">
                    <a:prstClr val="black">
                      <a:alpha val="25000"/>
                    </a:prstClr>
                  </a:outerShdw>
                </a:effectLst>
                <a:latin typeface="Times New Roman" pitchFamily="18" charset="0"/>
                <a:ea typeface="Times New Roman" pitchFamily="18" charset="0"/>
                <a:cs typeface="Times New Roman" pitchFamily="18" charset="0"/>
              </a:rPr>
              <a:t>Ақпаратты беру кезіндегі мимиканың ролі</a:t>
            </a:r>
            <a:endParaRPr kumimoji="0" lang="kk-KZ" sz="3200" b="1" u="none" strike="noStrike" normalizeH="0" baseline="0" dirty="0">
              <a:ln w="50800"/>
              <a:effectLst>
                <a:outerShdw blurRad="75057" dist="38100" dir="5400000" sy="-20000" rotWithShape="0">
                  <a:prstClr val="black">
                    <a:alpha val="25000"/>
                  </a:prstClr>
                </a:outerShdw>
              </a:effectLst>
              <a:latin typeface="Times New Roman" pitchFamily="18" charset="0"/>
              <a:cs typeface="Times New Roman" pitchFamily="18" charset="0"/>
            </a:endParaRPr>
          </a:p>
        </p:txBody>
      </p:sp>
      <p:sp>
        <p:nvSpPr>
          <p:cNvPr id="74757" name="Rectangle 5"/>
          <p:cNvSpPr>
            <a:spLocks noChangeArrowheads="1"/>
          </p:cNvSpPr>
          <p:nvPr/>
        </p:nvSpPr>
        <p:spPr bwMode="auto">
          <a:xfrm>
            <a:off x="0" y="0"/>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214282" y="857232"/>
            <a:ext cx="4929222" cy="2831544"/>
          </a:xfrm>
          <a:prstGeom prst="rect">
            <a:avLst/>
          </a:prstGeom>
        </p:spPr>
        <p:txBody>
          <a:bodyPr wrap="square">
            <a:spAutoFit/>
          </a:bodyPr>
          <a:lstStyle/>
          <a:p>
            <a:pPr lvl="0" fontAlgn="base">
              <a:spcBef>
                <a:spcPct val="0"/>
              </a:spcBef>
              <a:spcAft>
                <a:spcPct val="0"/>
              </a:spcAft>
            </a:pP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Ақпаратты </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беру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кезіндегі</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негізгі</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роль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мимикаға беріледі</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бет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бұлшық етінің қимылы</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Мимика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дәурен сүрiлетiн күйлер</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қатынасты бiлдiредi</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endPar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Зерттеулер</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ұстаздың беті</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егер</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қозғалмаса, </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10-15%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мәлiметке дейiн</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жоғалатынын</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a:ln>
                  <a:noFill/>
                </a:ln>
                <a:solidFill>
                  <a:srgbClr val="00B050"/>
                </a:solidFill>
                <a:effectLst/>
                <a:latin typeface="Times New Roman" pitchFamily="18" charset="0"/>
                <a:ea typeface="Times New Roman" pitchFamily="18" charset="0"/>
                <a:cs typeface="Times New Roman" pitchFamily="18" charset="0"/>
              </a:rPr>
              <a:t>көрсеттi</a:t>
            </a:r>
            <a:r>
              <a:rPr kumimoji="0" lang="ru-RU"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 .</a:t>
            </a:r>
            <a:b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lang="ru-RU" dirty="0"/>
          </a:p>
        </p:txBody>
      </p:sp>
      <p:sp>
        <p:nvSpPr>
          <p:cNvPr id="14" name="TextBox 13"/>
          <p:cNvSpPr txBox="1"/>
          <p:nvPr/>
        </p:nvSpPr>
        <p:spPr>
          <a:xfrm>
            <a:off x="357158" y="3357562"/>
            <a:ext cx="8429684" cy="861774"/>
          </a:xfrm>
          <a:prstGeom prst="rect">
            <a:avLst/>
          </a:prstGeom>
          <a:noFill/>
        </p:spPr>
        <p:txBody>
          <a:bodyPr wrap="square" rtlCol="0">
            <a:spAutoFit/>
          </a:bodyPr>
          <a:lstStyle/>
          <a:p>
            <a:r>
              <a:rPr lang="ru-RU" sz="3200" b="1" u="sng" dirty="0" err="1">
                <a:latin typeface="Times New Roman" pitchFamily="18" charset="0"/>
                <a:cs typeface="Times New Roman" pitchFamily="18" charset="0"/>
              </a:rPr>
              <a:t>Дененiң мың бұралуындағы айқындылық</a:t>
            </a:r>
            <a:endParaRPr lang="ru-RU" sz="3200" b="1" dirty="0">
              <a:latin typeface="Times New Roman" pitchFamily="18" charset="0"/>
              <a:cs typeface="Times New Roman" pitchFamily="18" charset="0"/>
            </a:endParaRPr>
          </a:p>
          <a:p>
            <a:endParaRPr lang="ru-RU" dirty="0"/>
          </a:p>
        </p:txBody>
      </p:sp>
      <p:pic>
        <p:nvPicPr>
          <p:cNvPr id="74760" name="Picture 8"/>
          <p:cNvPicPr>
            <a:picLocks noChangeAspect="1" noChangeArrowheads="1"/>
          </p:cNvPicPr>
          <p:nvPr/>
        </p:nvPicPr>
        <p:blipFill>
          <a:blip r:embed="rId3"/>
          <a:srcRect/>
          <a:stretch>
            <a:fillRect/>
          </a:stretch>
        </p:blipFill>
        <p:spPr bwMode="auto">
          <a:xfrm>
            <a:off x="1" y="3929066"/>
            <a:ext cx="4572000" cy="2928934"/>
          </a:xfrm>
          <a:prstGeom prst="rect">
            <a:avLst/>
          </a:prstGeom>
          <a:noFill/>
          <a:ln w="9525">
            <a:noFill/>
            <a:miter lim="800000"/>
            <a:headEnd/>
            <a:tailEnd/>
          </a:ln>
          <a:effectLst/>
        </p:spPr>
      </p:pic>
      <p:sp>
        <p:nvSpPr>
          <p:cNvPr id="19" name="TextBox 18"/>
          <p:cNvSpPr txBox="1"/>
          <p:nvPr/>
        </p:nvSpPr>
        <p:spPr>
          <a:xfrm>
            <a:off x="4714876" y="4143380"/>
            <a:ext cx="3857652" cy="2246769"/>
          </a:xfrm>
          <a:prstGeom prst="rect">
            <a:avLst/>
          </a:prstGeom>
          <a:noFill/>
        </p:spPr>
        <p:txBody>
          <a:bodyPr wrap="square" rtlCol="0">
            <a:spAutoFit/>
          </a:bodyPr>
          <a:lstStyle/>
          <a:p>
            <a:r>
              <a:rPr lang="ru-RU" sz="2000" b="1" dirty="0">
                <a:solidFill>
                  <a:srgbClr val="00B050"/>
                </a:solidFill>
                <a:latin typeface="Times New Roman" pitchFamily="18" charset="0"/>
                <a:cs typeface="Times New Roman" pitchFamily="18" charset="0"/>
              </a:rPr>
              <a:t>Педагог </a:t>
            </a:r>
            <a:r>
              <a:rPr lang="ru-RU" sz="2000" b="1" dirty="0" err="1">
                <a:solidFill>
                  <a:srgbClr val="00B050"/>
                </a:solidFill>
                <a:latin typeface="Times New Roman" pitchFamily="18" charset="0"/>
                <a:cs typeface="Times New Roman" pitchFamily="18" charset="0"/>
              </a:rPr>
              <a:t>позасы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еркін</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болуы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тиіс</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еш</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қысымсыз</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психологиялық шектеусіз</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қатып қалу</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мысалы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кеуде</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тұсындағы қолды айқастыра тік</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тұру</a:t>
            </a:r>
            <a:r>
              <a:rPr lang="ru-RU" sz="2000" b="1" dirty="0">
                <a:solidFill>
                  <a:srgbClr val="00B050"/>
                </a:solidFill>
                <a:latin typeface="Times New Roman" pitchFamily="18" charset="0"/>
                <a:cs typeface="Times New Roman" pitchFamily="18" charset="0"/>
              </a:rPr>
              <a:t>).</a:t>
            </a:r>
          </a:p>
          <a:p>
            <a:endParaRPr lang="ru-RU" sz="2000" b="1" dirty="0">
              <a:solidFill>
                <a:srgbClr val="00B050"/>
              </a:solidFill>
              <a:latin typeface="Times New Roman" pitchFamily="18" charset="0"/>
              <a:cs typeface="Times New Roman" pitchFamily="18" charset="0"/>
            </a:endParaRPr>
          </a:p>
        </p:txBody>
      </p:sp>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Горизонтальный свиток 2"/>
          <p:cNvSpPr/>
          <p:nvPr/>
        </p:nvSpPr>
        <p:spPr>
          <a:xfrm>
            <a:off x="785786" y="428604"/>
            <a:ext cx="7786742" cy="78581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a:solidFill>
                  <a:srgbClr val="FFFF00"/>
                </a:solidFill>
                <a:latin typeface="Times New Roman" pitchFamily="18" charset="0"/>
                <a:cs typeface="Times New Roman" pitchFamily="18" charset="0"/>
              </a:rPr>
              <a:t>Материалдық мәдениет </a:t>
            </a:r>
            <a:endParaRPr lang="ru-RU" sz="4000" b="1" dirty="0">
              <a:solidFill>
                <a:srgbClr val="FFFF00"/>
              </a:solidFill>
              <a:latin typeface="Times New Roman" pitchFamily="18" charset="0"/>
              <a:cs typeface="Times New Roman" pitchFamily="18" charset="0"/>
            </a:endParaRPr>
          </a:p>
        </p:txBody>
      </p:sp>
      <p:sp>
        <p:nvSpPr>
          <p:cNvPr id="4" name="TextBox 3"/>
          <p:cNvSpPr txBox="1"/>
          <p:nvPr/>
        </p:nvSpPr>
        <p:spPr>
          <a:xfrm>
            <a:off x="500034" y="1357298"/>
            <a:ext cx="8358246" cy="1292662"/>
          </a:xfrm>
          <a:prstGeom prst="rect">
            <a:avLst/>
          </a:prstGeom>
          <a:noFill/>
        </p:spPr>
        <p:txBody>
          <a:bodyPr wrap="square" rtlCol="0">
            <a:spAutoFit/>
          </a:bodyPr>
          <a:lstStyle/>
          <a:p>
            <a:pPr algn="just"/>
            <a:r>
              <a:rPr lang="kk-KZ" sz="2000" b="1" dirty="0">
                <a:solidFill>
                  <a:srgbClr val="002060"/>
                </a:solidFill>
                <a:latin typeface="Times New Roman" pitchFamily="18" charset="0"/>
                <a:cs typeface="Times New Roman" pitchFamily="18" charset="0"/>
              </a:rPr>
              <a:t>Педагогтарға нақты бір форма кию туралы талап жоқ. Педагог этикасының ережелеріне сәйкес, ұстаздар өздерінің қызметтік міндеттерін атқарған кезде іскерлік үлгідегі киімдер киюі тиіс.</a:t>
            </a:r>
            <a:endParaRPr lang="ru-RU" sz="2000" b="1" dirty="0">
              <a:solidFill>
                <a:srgbClr val="002060"/>
              </a:solidFill>
              <a:latin typeface="Times New Roman" pitchFamily="18" charset="0"/>
              <a:cs typeface="Times New Roman" pitchFamily="18" charset="0"/>
            </a:endParaRPr>
          </a:p>
          <a:p>
            <a:endParaRPr lang="ru-RU" b="1" dirty="0"/>
          </a:p>
        </p:txBody>
      </p:sp>
      <p:pic>
        <p:nvPicPr>
          <p:cNvPr id="1026" name="Picture 2"/>
          <p:cNvPicPr>
            <a:picLocks noChangeAspect="1" noChangeArrowheads="1"/>
          </p:cNvPicPr>
          <p:nvPr/>
        </p:nvPicPr>
        <p:blipFill>
          <a:blip r:embed="rId2"/>
          <a:srcRect/>
          <a:stretch>
            <a:fillRect/>
          </a:stretch>
        </p:blipFill>
        <p:spPr bwMode="auto">
          <a:xfrm>
            <a:off x="0" y="2357430"/>
            <a:ext cx="9144000" cy="4500569"/>
          </a:xfrm>
          <a:prstGeom prst="rect">
            <a:avLst/>
          </a:prstGeom>
          <a:noFill/>
          <a:ln w="9525">
            <a:noFill/>
            <a:miter lim="800000"/>
            <a:headEnd/>
            <a:tailEnd/>
          </a:ln>
          <a:effectLst/>
        </p:spPr>
      </p:pic>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_rels/theme2.xml.rels><?xml version="1.0" encoding="UTF-8" standalone="yes"?>
<Relationships xmlns="http://schemas.openxmlformats.org/package/2006/relationships"><Relationship Id="rId1" Type="http://schemas.openxmlformats.org/officeDocument/2006/relationships/image" Target="../media/image2.jpeg" /></Relationships>
</file>

<file path=ppt/theme/_rels/them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image" Target="../media/image3.jpeg" /></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2">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207</TotalTime>
  <Words>253</Words>
  <Application>Microsoft Office PowerPoint</Application>
  <PresentationFormat>Экран (4:3)</PresentationFormat>
  <Paragraphs>47</Paragraphs>
  <Slides>9</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9</vt:i4>
      </vt:variant>
    </vt:vector>
  </HeadingPairs>
  <TitlesOfParts>
    <vt:vector size="13" baseType="lpstr">
      <vt:lpstr>Открытая</vt:lpstr>
      <vt:lpstr>Поток</vt:lpstr>
      <vt:lpstr>Тема Office</vt:lpstr>
      <vt:lpstr>Эркер</vt:lpstr>
      <vt:lpstr>Презентация PowerPoint</vt:lpstr>
      <vt:lpstr>Презентация PowerPoint</vt:lpstr>
      <vt:lpstr>Презентация PowerPoint</vt:lpstr>
      <vt:lpstr>Презентация PowerPoint</vt:lpstr>
      <vt:lpstr>Презентация PowerPoint</vt:lpstr>
      <vt:lpstr>Педагогтың кәсіби қарым-қатынас мәдениеті  Педагогикалық қарым-қатынас- қатынасты ұйымдастыру және дамыту процесі, педагог пен тәрбиеленушінің арасындағы өзара түсінушілік пен өзара іс-әрекет. </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Неизвестный пользователь</cp:lastModifiedBy>
  <cp:revision>32</cp:revision>
  <dcterms:created xsi:type="dcterms:W3CDTF">2021-03-16T16:29:57Z</dcterms:created>
  <dcterms:modified xsi:type="dcterms:W3CDTF">2022-04-27T10:18:46Z</dcterms:modified>
</cp:coreProperties>
</file>